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59" r:id="rId11"/>
  </p:sldIdLst>
  <p:sldSz cx="12192000" cy="6858000"/>
  <p:notesSz cx="6858000" cy="9144000"/>
  <p:embeddedFontLst>
    <p:embeddedFont>
      <p:font typeface="Alte Haas Grotesk" panose="02000503000000020004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ITC Avant Garde Gothic LT Demi" pitchFamily="50" charset="0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C1EB88-331D-48B0-AFE8-FF8F28F20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FADF28D-0646-496D-B42D-C8ADC483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F3C582-32BE-4602-84A0-4A6C0DE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810C60-56BF-485F-8BB3-7BF3816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D29C9F-69C2-430C-A654-B716D259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37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F7D74A-35AA-453B-94B3-1C98B7F2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DB0DC8E-4F8F-4AA5-8A2A-DF4208B90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31EBE03-B5D8-49BB-AE7D-FEF008C4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71C1FF-0D33-4E4E-AF69-053FC571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C8FC81C-8C51-4B65-941B-25B9F149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825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82AB11F-7DEC-43EE-92C6-370B154D2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166A0B6-F927-4DEF-BB75-095156DE3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49D64B-AD7D-4163-9051-05B3AADA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26E00E0-8977-4214-9657-9F681B917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616B32-1749-43D7-B16C-B6EFC498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036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0FCF41-3C2D-46E5-AB59-B7AC225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BCB4F5-7F20-4900-B11A-7DA805158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DD97CB-BC7D-4A21-A75E-FD0F1DD9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5F9DC4-9B96-46C3-B0F6-51AE38A2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BFC780F-A835-42D8-AF0A-2B4955C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990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681EB2-7E75-44B7-A0FA-9779FC8B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19A518A-6830-46E2-887D-4E8DC19B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CAD9B3B-CE45-44E8-85A6-060F0BC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559EE1-B8CC-4B46-988B-6A193699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0FEB10-1960-4D0E-8030-F6CBCCE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04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A8CF97-E164-4605-A0BB-8D405797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7F7C3-CE7C-431E-8045-3E095F67B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3BBB1A8-52E1-4016-98E1-E04E1C634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85A81E-C750-4A1E-9880-CB8334F5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4F0C652-96DE-4C9D-944F-DCA2B18A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E2F56F2-F143-49B2-A525-C6BD5D7D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374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81A606-7501-400D-9B8C-1FE2665B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562A4C8-8F4F-4DDB-8D79-136BD54BD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A08F133-DE2D-445B-AF8A-C2A75AB2E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6B75871-A221-4C9E-BC50-AE5DDCDB6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6F52AB7-9640-4F1D-AB52-A5BE5AB99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2B65C71-39A1-4FC2-A3DB-946DDB4E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9F0005C4-8641-41D2-BB9C-B32D37C1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4E545C-54A8-4B1E-A221-B9E44D2E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327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DB8D4-33AE-42C6-B1CB-56D49FBA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5C435D16-56CD-43B0-88B5-027B6242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873A296-0737-4B81-8BDB-63E4B85F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709A07D-349D-4104-A1C9-E3B08A87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03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2FB4EB6-77FB-4ECA-BAD5-7AE69F9F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AEC4FB9-947D-4755-B64D-72918763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981AEE9-66BE-49CB-B6C2-D3FE1374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91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3176A3-4546-4B31-84FF-9C6CF786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75191B5-E4E1-4B4B-8F9A-AFAED7DB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73148AD-C1C5-4B6D-BE0B-5657D7873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89DCA68-3C3F-44E5-8EF1-C389026D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198CDB7-106B-46D6-B65B-90557FC71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99CC830-96C2-4212-83E4-D738EE9E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566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C10716-707A-420D-AB12-7245F551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A66DF44-695B-4C88-B495-113514739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B4D6520-38F8-4516-B836-E7DA92C8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4A2EB8-D1EA-45D0-B827-D76C47C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F999D7F-7598-4BCE-B11E-B4DD86BA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4C50AFC-6277-435B-9F87-BE0F9B0A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8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455EE98-D756-4A09-BB03-0E9E72C4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B7A9B61-E5AD-42D0-BD36-22A3BEB4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E57F58-DA14-42BE-A263-E1C05879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7BB1A-B642-4A5C-9C6B-29C532C6B326}" type="datetimeFigureOut">
              <a:rPr lang="cs-CZ" smtClean="0"/>
              <a:t>14.12.2021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F3A6E60-7F20-4421-8739-65EA443DB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9F474E-4853-4C25-8F78-A30A225C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C2944-C905-4DE5-A6F8-D3D0E26F24B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258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" TargetMode="External"/><Relationship Id="rId2" Type="http://schemas.openxmlformats.org/officeDocument/2006/relationships/hyperlink" Target="https://www.klipartz.com/en/sticker-png-xuce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1000logos.net/unity-logo/" TargetMode="External"/><Relationship Id="rId4" Type="http://schemas.openxmlformats.org/officeDocument/2006/relationships/hyperlink" Target="https://marksaroufim.medium.com/building-your-own-game-simulations-for-reinforcement-learning-with-unity-ml-agents-a-code-deep-e69a7bbc601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nKunetka/UMIT-Recommendation-Syste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F079DEA-0E8B-4EF5-8EEC-DF1B150E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" y="1286933"/>
            <a:ext cx="6671677" cy="5571067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E151AA8-A406-4408-815E-8EB04A46F6CC}"/>
              </a:ext>
            </a:extLst>
          </p:cNvPr>
          <p:cNvSpPr txBox="1"/>
          <p:nvPr/>
        </p:nvSpPr>
        <p:spPr>
          <a:xfrm>
            <a:off x="7152703" y="1086315"/>
            <a:ext cx="4331635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Algoritmus doporučení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35B83E4-CBFA-4DBF-99B3-B35B1B1E0FC5}"/>
              </a:ext>
            </a:extLst>
          </p:cNvPr>
          <p:cNvSpPr txBox="1"/>
          <p:nvPr/>
        </p:nvSpPr>
        <p:spPr>
          <a:xfrm>
            <a:off x="8000247" y="1671090"/>
            <a:ext cx="2449710" cy="276999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Zprostředkovaný Unity ML-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A3FE8E5-FE7E-4304-880B-979E0C1FFAFF}"/>
              </a:ext>
            </a:extLst>
          </p:cNvPr>
          <p:cNvSpPr txBox="1"/>
          <p:nvPr/>
        </p:nvSpPr>
        <p:spPr>
          <a:xfrm>
            <a:off x="9703755" y="6396335"/>
            <a:ext cx="2488245" cy="461665"/>
          </a:xfrm>
          <a:prstGeom prst="rect">
            <a:avLst/>
          </a:prstGeom>
          <a:noFill/>
          <a:effectLst>
            <a:outerShdw blurRad="12700" dist="12700" dir="2700000" algn="tl" rotWithShape="0">
              <a:srgbClr val="2E1504">
                <a:alpha val="14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Naplánovali, dokopali a zprovoznili</a:t>
            </a:r>
          </a:p>
          <a:p>
            <a:pPr algn="r"/>
            <a:r>
              <a:rPr lang="cs-CZ" sz="1200" b="1" dirty="0">
                <a:solidFill>
                  <a:schemeClr val="accent2"/>
                </a:solidFill>
                <a:latin typeface="Candara" panose="020E0502030303020204" pitchFamily="34" charset="0"/>
              </a:rPr>
              <a:t>Jan Kunetka a Barbora </a:t>
            </a:r>
            <a:r>
              <a:rPr lang="cs-CZ" sz="12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Hajíčková</a:t>
            </a:r>
            <a:endParaRPr lang="cs-CZ" sz="1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477A2E50-D34B-472B-81F5-DEEC1EDBCF56}"/>
              </a:ext>
            </a:extLst>
          </p:cNvPr>
          <p:cNvSpPr txBox="1"/>
          <p:nvPr/>
        </p:nvSpPr>
        <p:spPr>
          <a:xfrm>
            <a:off x="5340024" y="244031"/>
            <a:ext cx="1511952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Alte Haas Grotesk" panose="02000503000000020004" pitchFamily="2" charset="0"/>
              </a:rPr>
              <a:t>Zdroje</a:t>
            </a:r>
            <a:endParaRPr lang="cs-CZ" sz="4400" b="1" dirty="0">
              <a:solidFill>
                <a:schemeClr val="accent2"/>
              </a:solidFill>
              <a:latin typeface="Alte Haas Grotesk" panose="02000503000000020004" pitchFamily="2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85AE60F-8FCF-450B-9735-300D01328B6F}"/>
              </a:ext>
            </a:extLst>
          </p:cNvPr>
          <p:cNvSpPr txBox="1"/>
          <p:nvPr/>
        </p:nvSpPr>
        <p:spPr>
          <a:xfrm>
            <a:off x="801878" y="2413337"/>
            <a:ext cx="1058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AI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movie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Robot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Thinking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,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and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robots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png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. </a:t>
            </a:r>
            <a:r>
              <a:rPr lang="cs-CZ" sz="1400" b="0" i="1" dirty="0" err="1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Klipartz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</a:rPr>
              <a:t> [online].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Alte Haas Grotesk" panose="02000503000000020004" pitchFamily="2" charset="0"/>
                <a:hlinkClick r:id="rId2"/>
              </a:rPr>
              <a:t>https://www.klipartz.com/en/sticker-png-xuced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ML-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Agents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cs-CZ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Toolkit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GitHub, c2021 [cit. 2021-12-11].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https://github.com/Unity-Technologies/ml-agents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ML agents at a glance. </a:t>
            </a:r>
            <a:r>
              <a:rPr lang="en-US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Mark </a:t>
            </a:r>
            <a:r>
              <a:rPr lang="en-US" sz="1400" b="0" i="1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Saroufim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[cit. 2021-12-11].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Dostupné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z: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https://marksaroufim.medium.com/building-your-own-game-simulations-for-reinforcement-learning-with-unity-ml-agents-a-code-deep-e69a7bbc601e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UNITY LOGO. </a:t>
            </a:r>
            <a:r>
              <a:rPr lang="cs-CZ" sz="1400" b="0" i="1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1000 logos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 [online]. 1000logos.net, c2016-2021 [cit. 2021-12-12]. Dostupné z: </a:t>
            </a:r>
            <a:r>
              <a:rPr lang="cs-CZ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https://1000logos.net/unity-logo/</a:t>
            </a:r>
            <a:endParaRPr lang="cs-CZ" sz="1400" b="0" i="0" dirty="0">
              <a:solidFill>
                <a:srgbClr val="212529"/>
              </a:solidFill>
              <a:effectLst/>
              <a:latin typeface="Alte Haas Grotes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žena, osoba&#10;&#10;Popis byl vytvořen automaticky">
            <a:extLst>
              <a:ext uri="{FF2B5EF4-FFF2-40B4-BE49-F238E27FC236}">
                <a16:creationId xmlns:a16="http://schemas.microsoft.com/office/drawing/2014/main" id="{D7597ECB-61F9-49EB-A5DA-EA3A9D34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87" y="4132944"/>
            <a:ext cx="2220685" cy="1665514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216F5B7-79EF-4981-B7EE-23D0FDBAF480}"/>
              </a:ext>
            </a:extLst>
          </p:cNvPr>
          <p:cNvSpPr txBox="1"/>
          <p:nvPr/>
        </p:nvSpPr>
        <p:spPr>
          <a:xfrm>
            <a:off x="5759206" y="290488"/>
            <a:ext cx="67358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Cíl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2FF82134-7F9A-4FF8-80A8-37223748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83" y="2085975"/>
            <a:ext cx="6962775" cy="1343025"/>
          </a:xfrm>
          <a:prstGeom prst="rect">
            <a:avLst/>
          </a:prstGeom>
        </p:spPr>
      </p:pic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6A6B378-E006-47F3-90F8-BFB1E2EB9355}"/>
              </a:ext>
            </a:extLst>
          </p:cNvPr>
          <p:cNvCxnSpPr>
            <a:cxnSpLocks/>
          </p:cNvCxnSpPr>
          <p:nvPr/>
        </p:nvCxnSpPr>
        <p:spPr>
          <a:xfrm>
            <a:off x="5537405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2E169C5A-40A7-4477-8856-E7095BEEC442}"/>
              </a:ext>
            </a:extLst>
          </p:cNvPr>
          <p:cNvCxnSpPr>
            <a:cxnSpLocks/>
          </p:cNvCxnSpPr>
          <p:nvPr/>
        </p:nvCxnSpPr>
        <p:spPr>
          <a:xfrm>
            <a:off x="6454186" y="2250927"/>
            <a:ext cx="0" cy="988219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C7C95A01-43F5-44EC-A430-065963EE80E4}"/>
              </a:ext>
            </a:extLst>
          </p:cNvPr>
          <p:cNvCxnSpPr>
            <a:cxnSpLocks/>
          </p:cNvCxnSpPr>
          <p:nvPr/>
        </p:nvCxnSpPr>
        <p:spPr>
          <a:xfrm>
            <a:off x="5537405" y="3208190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82A0D1A5-D4BA-411D-9C2F-DE0B380A2843}"/>
              </a:ext>
            </a:extLst>
          </p:cNvPr>
          <p:cNvCxnSpPr>
            <a:cxnSpLocks/>
          </p:cNvCxnSpPr>
          <p:nvPr/>
        </p:nvCxnSpPr>
        <p:spPr>
          <a:xfrm>
            <a:off x="5537405" y="2289027"/>
            <a:ext cx="944287" cy="0"/>
          </a:xfrm>
          <a:prstGeom prst="line">
            <a:avLst/>
          </a:prstGeom>
          <a:ln w="123825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425E9131-F7BD-4241-87F3-98B33C594467}"/>
              </a:ext>
            </a:extLst>
          </p:cNvPr>
          <p:cNvSpPr txBox="1"/>
          <p:nvPr/>
        </p:nvSpPr>
        <p:spPr>
          <a:xfrm>
            <a:off x="1711887" y="579845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Umělá Inteligence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8CD49F5-FC0B-42F1-9B61-19987B42E848}"/>
              </a:ext>
            </a:extLst>
          </p:cNvPr>
          <p:cNvSpPr txBox="1"/>
          <p:nvPr/>
        </p:nvSpPr>
        <p:spPr>
          <a:xfrm>
            <a:off x="1204124" y="2560370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/>
                </a:solidFill>
                <a:latin typeface="Candara" panose="020E0502030303020204" pitchFamily="34" charset="0"/>
              </a:rPr>
              <a:t>Seznam položek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F980DF1C-EBDF-4732-BB3D-9392FBC87C77}"/>
              </a:ext>
            </a:extLst>
          </p:cNvPr>
          <p:cNvSpPr txBox="1"/>
          <p:nvPr/>
        </p:nvSpPr>
        <p:spPr>
          <a:xfrm>
            <a:off x="4791070" y="1904230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2"/>
                </a:solidFill>
                <a:latin typeface="Candara" panose="020E0502030303020204" pitchFamily="34" charset="0"/>
              </a:rPr>
              <a:t>Vybraná položka</a:t>
            </a:r>
          </a:p>
        </p:txBody>
      </p:sp>
      <p:sp>
        <p:nvSpPr>
          <p:cNvPr id="32" name="Volný tvar: obrazec 31">
            <a:extLst>
              <a:ext uri="{FF2B5EF4-FFF2-40B4-BE49-F238E27FC236}">
                <a16:creationId xmlns:a16="http://schemas.microsoft.com/office/drawing/2014/main" id="{73E9F6AD-42B1-453D-8C54-DC5862BB865C}"/>
              </a:ext>
            </a:extLst>
          </p:cNvPr>
          <p:cNvSpPr/>
          <p:nvPr/>
        </p:nvSpPr>
        <p:spPr>
          <a:xfrm>
            <a:off x="4012572" y="3593952"/>
            <a:ext cx="1858305" cy="1557732"/>
          </a:xfrm>
          <a:custGeom>
            <a:avLst/>
            <a:gdLst>
              <a:gd name="connsiteX0" fmla="*/ 0 w 1451429"/>
              <a:gd name="connsiteY0" fmla="*/ 1669142 h 1688077"/>
              <a:gd name="connsiteX1" fmla="*/ 943429 w 1451429"/>
              <a:gd name="connsiteY1" fmla="*/ 1451428 h 1688077"/>
              <a:gd name="connsiteX2" fmla="*/ 1451429 w 1451429"/>
              <a:gd name="connsiteY2" fmla="*/ 0 h 1688077"/>
              <a:gd name="connsiteX0" fmla="*/ 0 w 1451429"/>
              <a:gd name="connsiteY0" fmla="*/ 1669142 h 1673846"/>
              <a:gd name="connsiteX1" fmla="*/ 1277257 w 1451429"/>
              <a:gd name="connsiteY1" fmla="*/ 1306285 h 1673846"/>
              <a:gd name="connsiteX2" fmla="*/ 1451429 w 1451429"/>
              <a:gd name="connsiteY2" fmla="*/ 0 h 1673846"/>
              <a:gd name="connsiteX0" fmla="*/ 0 w 1857829"/>
              <a:gd name="connsiteY0" fmla="*/ 1553028 h 1557732"/>
              <a:gd name="connsiteX1" fmla="*/ 1277257 w 1857829"/>
              <a:gd name="connsiteY1" fmla="*/ 1190171 h 1557732"/>
              <a:gd name="connsiteX2" fmla="*/ 1857829 w 1857829"/>
              <a:gd name="connsiteY2" fmla="*/ 0 h 1557732"/>
              <a:gd name="connsiteX0" fmla="*/ 0 w 1858133"/>
              <a:gd name="connsiteY0" fmla="*/ 1553028 h 1557732"/>
              <a:gd name="connsiteX1" fmla="*/ 1277257 w 1858133"/>
              <a:gd name="connsiteY1" fmla="*/ 1190171 h 1557732"/>
              <a:gd name="connsiteX2" fmla="*/ 1857829 w 1858133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  <a:gd name="connsiteX0" fmla="*/ 0 w 1858305"/>
              <a:gd name="connsiteY0" fmla="*/ 1553028 h 1557732"/>
              <a:gd name="connsiteX1" fmla="*/ 1407886 w 1858305"/>
              <a:gd name="connsiteY1" fmla="*/ 1190171 h 1557732"/>
              <a:gd name="connsiteX2" fmla="*/ 1857829 w 1858305"/>
              <a:gd name="connsiteY2" fmla="*/ 0 h 155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8305" h="1557732">
                <a:moveTo>
                  <a:pt x="0" y="1553028"/>
                </a:moveTo>
                <a:cubicBezTo>
                  <a:pt x="350762" y="1583266"/>
                  <a:pt x="1093410" y="1468361"/>
                  <a:pt x="1407886" y="1190171"/>
                </a:cubicBezTo>
                <a:cubicBezTo>
                  <a:pt x="1649791" y="911981"/>
                  <a:pt x="1869924" y="476552"/>
                  <a:pt x="1857829" y="0"/>
                </a:cubicBezTo>
              </a:path>
            </a:pathLst>
          </a:custGeom>
          <a:noFill/>
          <a:ln w="1270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281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3076739D-12AF-40F8-8A0D-C08CAB915D2E}"/>
              </a:ext>
            </a:extLst>
          </p:cNvPr>
          <p:cNvSpPr txBox="1"/>
          <p:nvPr/>
        </p:nvSpPr>
        <p:spPr>
          <a:xfrm>
            <a:off x="4800612" y="244031"/>
            <a:ext cx="2590774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Technologie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02581E-FE96-4F77-864B-C1DBBFF6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7" b="19007"/>
          <a:stretch/>
        </p:blipFill>
        <p:spPr bwMode="auto">
          <a:xfrm>
            <a:off x="1279251" y="2841434"/>
            <a:ext cx="3965464" cy="13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ABD43E-96C1-47D9-AC21-BAE00E78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7064" y="1934146"/>
            <a:ext cx="4724023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C495F99B-EC95-40A3-ACC9-369DE7099252}"/>
              </a:ext>
            </a:extLst>
          </p:cNvPr>
          <p:cNvSpPr txBox="1"/>
          <p:nvPr/>
        </p:nvSpPr>
        <p:spPr>
          <a:xfrm>
            <a:off x="1941086" y="5019854"/>
            <a:ext cx="2557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Game </a:t>
            </a:r>
            <a:r>
              <a:rPr lang="cs-CZ" sz="2000" dirty="0" err="1">
                <a:latin typeface="ITC Avant Garde Gothic LT Demi" pitchFamily="50" charset="0"/>
              </a:rPr>
              <a:t>Engine</a:t>
            </a:r>
            <a:endParaRPr lang="cs-CZ" sz="2000" dirty="0">
              <a:latin typeface="ITC Avant Garde Gothic LT Demi" pitchFamily="50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70AB371A-D6B4-4D93-AC2E-F49251AF0055}"/>
              </a:ext>
            </a:extLst>
          </p:cNvPr>
          <p:cNvSpPr txBox="1"/>
          <p:nvPr/>
        </p:nvSpPr>
        <p:spPr>
          <a:xfrm>
            <a:off x="7559689" y="501985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000" dirty="0">
                <a:latin typeface="ITC Avant Garde Gothic LT Demi" pitchFamily="50" charset="0"/>
              </a:rPr>
              <a:t>Unity ML-</a:t>
            </a:r>
            <a:r>
              <a:rPr lang="cs-CZ" sz="2000" dirty="0" err="1">
                <a:latin typeface="ITC Avant Garde Gothic LT Demi" pitchFamily="50" charset="0"/>
              </a:rPr>
              <a:t>Agents</a:t>
            </a:r>
            <a:r>
              <a:rPr lang="cs-CZ" sz="2000" dirty="0">
                <a:latin typeface="ITC Avant Garde Gothic LT Demi" pitchFamily="50" charset="0"/>
              </a:rPr>
              <a:t> </a:t>
            </a:r>
            <a:r>
              <a:rPr lang="cs-CZ" sz="2000" dirty="0" err="1">
                <a:latin typeface="ITC Avant Garde Gothic LT Demi" pitchFamily="50" charset="0"/>
              </a:rPr>
              <a:t>Toolkit</a:t>
            </a:r>
            <a:endParaRPr lang="cs-CZ" sz="2000" dirty="0">
              <a:latin typeface="ITC Avant Garde Gothic LT Dem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7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1132088-0FBC-49B5-960E-3A649117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1481" y="2095985"/>
            <a:ext cx="6389256" cy="358881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859083C2-27DD-4111-81F8-4A2F2B91BA7F}"/>
              </a:ext>
            </a:extLst>
          </p:cNvPr>
          <p:cNvSpPr txBox="1"/>
          <p:nvPr/>
        </p:nvSpPr>
        <p:spPr>
          <a:xfrm>
            <a:off x="4935267" y="244031"/>
            <a:ext cx="232146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ML-</a:t>
            </a:r>
            <a:r>
              <a:rPr lang="cs-CZ" sz="3600" b="1" dirty="0" err="1">
                <a:solidFill>
                  <a:schemeClr val="accent2"/>
                </a:solidFill>
                <a:latin typeface="Candara" panose="020E0502030303020204" pitchFamily="34" charset="0"/>
              </a:rPr>
              <a:t>Agents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E5EBC44-1D0B-47EA-91A6-532D4E16BD99}"/>
              </a:ext>
            </a:extLst>
          </p:cNvPr>
          <p:cNvSpPr txBox="1"/>
          <p:nvPr/>
        </p:nvSpPr>
        <p:spPr>
          <a:xfrm>
            <a:off x="1031848" y="3151730"/>
            <a:ext cx="33343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Využití Unity pro trénování UI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Open-Source</a:t>
            </a:r>
          </a:p>
          <a:p>
            <a:pPr marL="285750" indent="-285750">
              <a:buFontTx/>
              <a:buChar char="-"/>
            </a:pP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Běží externě, Python</a:t>
            </a:r>
          </a:p>
        </p:txBody>
      </p:sp>
    </p:spTree>
    <p:extLst>
      <p:ext uri="{BB962C8B-B14F-4D97-AF65-F5344CB8AC3E}">
        <p14:creationId xmlns:p14="http://schemas.microsoft.com/office/powerpoint/2010/main" val="200095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8458F232-B608-49E0-8B2A-D9C36685FF46}"/>
              </a:ext>
            </a:extLst>
          </p:cNvPr>
          <p:cNvSpPr txBox="1"/>
          <p:nvPr/>
        </p:nvSpPr>
        <p:spPr>
          <a:xfrm>
            <a:off x="4350175" y="244031"/>
            <a:ext cx="3491661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Podoba projektu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3B30113-99DB-4F57-AF82-E4095338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095892"/>
            <a:ext cx="9496425" cy="53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BFAD650-DB48-4763-94FD-5815CAEC0AB4}"/>
              </a:ext>
            </a:extLst>
          </p:cNvPr>
          <p:cNvSpPr txBox="1"/>
          <p:nvPr/>
        </p:nvSpPr>
        <p:spPr>
          <a:xfrm>
            <a:off x="4676387" y="244031"/>
            <a:ext cx="2839239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Projekt v akci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1FF9889-35F6-49DD-91A8-07EAFFB4B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10770"/>
            <a:ext cx="9825318" cy="55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533A06A-5DEF-4471-B520-30C959EDDC73}"/>
              </a:ext>
            </a:extLst>
          </p:cNvPr>
          <p:cNvSpPr txBox="1"/>
          <p:nvPr/>
        </p:nvSpPr>
        <p:spPr>
          <a:xfrm>
            <a:off x="5129524" y="244031"/>
            <a:ext cx="1932966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Výsledky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C4C1151-3FAF-4D39-960D-E2C686946B5B}"/>
              </a:ext>
            </a:extLst>
          </p:cNvPr>
          <p:cNvSpPr txBox="1"/>
          <p:nvPr/>
        </p:nvSpPr>
        <p:spPr>
          <a:xfrm>
            <a:off x="735106" y="2147684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- Nejlepší výsledky při střídání voleb UI a uživatele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B6B8B38-1027-401E-AAE1-4C3A73B7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1128123"/>
            <a:ext cx="4281697" cy="24084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7DC2834-B27F-4BE9-BC8E-4CB4382C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525" y="3932169"/>
            <a:ext cx="4281698" cy="240845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56013E6-C905-4B7C-BA53-DC3FA017629D}"/>
              </a:ext>
            </a:extLst>
          </p:cNvPr>
          <p:cNvSpPr txBox="1"/>
          <p:nvPr/>
        </p:nvSpPr>
        <p:spPr>
          <a:xfrm>
            <a:off x="735106" y="4951730"/>
            <a:ext cx="450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C00000"/>
                </a:solidFill>
                <a:latin typeface="Candara" panose="020E0502030303020204" pitchFamily="34" charset="0"/>
              </a:rPr>
              <a:t>- Pouze volit volbu UI nemá nejlepší výsledky</a:t>
            </a:r>
          </a:p>
        </p:txBody>
      </p:sp>
    </p:spTree>
    <p:extLst>
      <p:ext uri="{BB962C8B-B14F-4D97-AF65-F5344CB8AC3E}">
        <p14:creationId xmlns:p14="http://schemas.microsoft.com/office/powerpoint/2010/main" val="9621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A2B3108B-4A94-4B12-8D98-B0E9CF6655CF}"/>
              </a:ext>
            </a:extLst>
          </p:cNvPr>
          <p:cNvSpPr txBox="1"/>
          <p:nvPr/>
        </p:nvSpPr>
        <p:spPr>
          <a:xfrm>
            <a:off x="4855125" y="244031"/>
            <a:ext cx="2481770" cy="646331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600" b="1" dirty="0">
                <a:solidFill>
                  <a:schemeClr val="accent2"/>
                </a:solidFill>
                <a:latin typeface="Candara" panose="020E0502030303020204" pitchFamily="34" charset="0"/>
              </a:rPr>
              <a:t>Dostupnost</a:t>
            </a:r>
            <a:endParaRPr lang="cs-CZ" sz="44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A4CEB7D-B5EB-421B-A15D-164FF320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5" y="1233717"/>
            <a:ext cx="8017329" cy="418970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AF63A7E8-A959-4309-A3F0-B2A7ACC458FF}"/>
              </a:ext>
            </a:extLst>
          </p:cNvPr>
          <p:cNvSpPr txBox="1"/>
          <p:nvPr/>
        </p:nvSpPr>
        <p:spPr>
          <a:xfrm>
            <a:off x="2912274" y="5795599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  <a:hlinkClick r:id="rId3"/>
              </a:rPr>
              <a:t>https://github.com/JanKunetka/UMIT-Recommendation-System</a:t>
            </a:r>
            <a:endParaRPr lang="cs-CZ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1ED659B4-B53C-45F6-AA01-5D248B1FF2CB}"/>
              </a:ext>
            </a:extLst>
          </p:cNvPr>
          <p:cNvSpPr txBox="1"/>
          <p:nvPr/>
        </p:nvSpPr>
        <p:spPr>
          <a:xfrm>
            <a:off x="3886901" y="3136612"/>
            <a:ext cx="4418197" cy="584775"/>
          </a:xfrm>
          <a:prstGeom prst="rect">
            <a:avLst/>
          </a:prstGeom>
          <a:noFill/>
          <a:effectLst>
            <a:outerShdw blurRad="12700" dist="38100" dir="2700000" algn="tl" rotWithShape="0">
              <a:srgbClr val="2E1504">
                <a:alpha val="45882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cs-CZ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Děkujeme za pozornost!</a:t>
            </a:r>
          </a:p>
        </p:txBody>
      </p:sp>
      <p:pic>
        <p:nvPicPr>
          <p:cNvPr id="3" name="Obrázek 2" descr="Obsah obrázku rámeček obrázku&#10;&#10;Popis byl vytvořen automaticky">
            <a:extLst>
              <a:ext uri="{FF2B5EF4-FFF2-40B4-BE49-F238E27FC236}">
                <a16:creationId xmlns:a16="http://schemas.microsoft.com/office/drawing/2014/main" id="{B74EDD89-4432-4FD9-9D57-DA5A80B4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118" y="0"/>
            <a:ext cx="6962775" cy="1343025"/>
          </a:xfrm>
          <a:prstGeom prst="rect">
            <a:avLst/>
          </a:prstGeom>
        </p:spPr>
      </p:pic>
      <p:pic>
        <p:nvPicPr>
          <p:cNvPr id="4" name="Obrázek 3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2994CEC-861B-43E7-BA08-F395ADA0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07" y="0"/>
            <a:ext cx="6962775" cy="1343025"/>
          </a:xfrm>
          <a:prstGeom prst="rect">
            <a:avLst/>
          </a:prstGeom>
        </p:spPr>
      </p:pic>
      <p:pic>
        <p:nvPicPr>
          <p:cNvPr id="5" name="Obrázek 4" descr="Obsah obrázku rámeček obrázku&#10;&#10;Popis byl vytvořen automaticky">
            <a:extLst>
              <a:ext uri="{FF2B5EF4-FFF2-40B4-BE49-F238E27FC236}">
                <a16:creationId xmlns:a16="http://schemas.microsoft.com/office/drawing/2014/main" id="{EF67DCC1-F409-4207-BD7F-792BFE1D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443" y="5550835"/>
            <a:ext cx="6962775" cy="1343025"/>
          </a:xfrm>
          <a:prstGeom prst="rect">
            <a:avLst/>
          </a:prstGeom>
        </p:spPr>
      </p:pic>
      <p:pic>
        <p:nvPicPr>
          <p:cNvPr id="6" name="Obrázek 5" descr="Obsah obrázku rámeček obrázku&#10;&#10;Popis byl vytvořen automaticky">
            <a:extLst>
              <a:ext uri="{FF2B5EF4-FFF2-40B4-BE49-F238E27FC236}">
                <a16:creationId xmlns:a16="http://schemas.microsoft.com/office/drawing/2014/main" id="{A47F0FC4-2554-4F26-A28D-36B7F89C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7" y="5550834"/>
            <a:ext cx="69627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462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198</Words>
  <Application>Microsoft Office PowerPoint</Application>
  <PresentationFormat>Širokoúhlá obrazovka</PresentationFormat>
  <Paragraphs>30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8" baseType="lpstr">
      <vt:lpstr>ITC Avant Garde Gothic LT Demi</vt:lpstr>
      <vt:lpstr>Calibri</vt:lpstr>
      <vt:lpstr>Open Sans</vt:lpstr>
      <vt:lpstr>Calibri Light</vt:lpstr>
      <vt:lpstr>Alte Haas Grotesk</vt:lpstr>
      <vt:lpstr>Arial</vt:lpstr>
      <vt:lpstr>Candara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Jan Kunetka</dc:creator>
  <cp:lastModifiedBy>Jan Kunetka</cp:lastModifiedBy>
  <cp:revision>23</cp:revision>
  <dcterms:created xsi:type="dcterms:W3CDTF">2021-12-11T16:17:55Z</dcterms:created>
  <dcterms:modified xsi:type="dcterms:W3CDTF">2021-12-14T21:10:16Z</dcterms:modified>
</cp:coreProperties>
</file>